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27"/>
    <p:restoredTop sz="94697"/>
  </p:normalViewPr>
  <p:slideViewPr>
    <p:cSldViewPr snapToGrid="0" snapToObjects="1">
      <p:cViewPr varScale="1">
        <p:scale>
          <a:sx n="131" d="100"/>
          <a:sy n="13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Franklin Gothic Book"/>
      </a:defRPr>
    </a:lvl1pPr>
    <a:lvl2pPr indent="228600" defTabSz="457200" latinLnBrk="0">
      <a:defRPr sz="1200">
        <a:latin typeface="+mn-lt"/>
        <a:ea typeface="+mn-ea"/>
        <a:cs typeface="+mn-cs"/>
        <a:sym typeface="Franklin Gothic Book"/>
      </a:defRPr>
    </a:lvl2pPr>
    <a:lvl3pPr indent="457200" defTabSz="457200" latinLnBrk="0">
      <a:defRPr sz="1200">
        <a:latin typeface="+mn-lt"/>
        <a:ea typeface="+mn-ea"/>
        <a:cs typeface="+mn-cs"/>
        <a:sym typeface="Franklin Gothic Book"/>
      </a:defRPr>
    </a:lvl3pPr>
    <a:lvl4pPr indent="685800" defTabSz="457200" latinLnBrk="0">
      <a:defRPr sz="1200">
        <a:latin typeface="+mn-lt"/>
        <a:ea typeface="+mn-ea"/>
        <a:cs typeface="+mn-cs"/>
        <a:sym typeface="Franklin Gothic Book"/>
      </a:defRPr>
    </a:lvl4pPr>
    <a:lvl5pPr indent="914400" defTabSz="457200" latinLnBrk="0">
      <a:defRPr sz="1200">
        <a:latin typeface="+mn-lt"/>
        <a:ea typeface="+mn-ea"/>
        <a:cs typeface="+mn-cs"/>
        <a:sym typeface="Franklin Gothic Book"/>
      </a:defRPr>
    </a:lvl5pPr>
    <a:lvl6pPr indent="1143000" defTabSz="457200" latinLnBrk="0">
      <a:defRPr sz="1200">
        <a:latin typeface="+mn-lt"/>
        <a:ea typeface="+mn-ea"/>
        <a:cs typeface="+mn-cs"/>
        <a:sym typeface="Franklin Gothic Book"/>
      </a:defRPr>
    </a:lvl6pPr>
    <a:lvl7pPr indent="1371600" defTabSz="457200" latinLnBrk="0">
      <a:defRPr sz="1200">
        <a:latin typeface="+mn-lt"/>
        <a:ea typeface="+mn-ea"/>
        <a:cs typeface="+mn-cs"/>
        <a:sym typeface="Franklin Gothic Book"/>
      </a:defRPr>
    </a:lvl7pPr>
    <a:lvl8pPr indent="1600200" defTabSz="457200" latinLnBrk="0">
      <a:defRPr sz="1200">
        <a:latin typeface="+mn-lt"/>
        <a:ea typeface="+mn-ea"/>
        <a:cs typeface="+mn-cs"/>
        <a:sym typeface="Franklin Gothic Book"/>
      </a:defRPr>
    </a:lvl8pPr>
    <a:lvl9pPr indent="1828800" defTabSz="457200" latinLnBrk="0">
      <a:defRPr sz="1200">
        <a:latin typeface="+mn-lt"/>
        <a:ea typeface="+mn-ea"/>
        <a:cs typeface="+mn-cs"/>
        <a:sym typeface="Franklin Gothic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e du titre"/>
          <p:cNvSpPr txBox="1">
            <a:spLocks noGrp="1"/>
          </p:cNvSpPr>
          <p:nvPr>
            <p:ph type="title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/>
          <a:lstStyle>
            <a:lvl1pPr algn="ctr">
              <a:defRPr sz="7200" cap="all"/>
            </a:lvl1pPr>
          </a:lstStyle>
          <a:p>
            <a:r>
              <a:t>Texte du titre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752857" y="744468"/>
            <a:ext cx="10674118" cy="5349673"/>
            <a:chOff x="0" y="0"/>
            <a:chExt cx="10674116" cy="5349671"/>
          </a:xfrm>
        </p:grpSpPr>
        <p:sp>
          <p:nvSpPr>
            <p:cNvPr id="14" name="Freeform 6"/>
            <p:cNvSpPr/>
            <p:nvPr/>
          </p:nvSpPr>
          <p:spPr>
            <a:xfrm>
              <a:off x="7399104" y="941183"/>
              <a:ext cx="3275013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6"/>
            <p:cNvSpPr/>
            <p:nvPr/>
          </p:nvSpPr>
          <p:spPr>
            <a:xfrm rot="10800000">
              <a:off x="0" y="0"/>
              <a:ext cx="3275668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153366" y="6523206"/>
            <a:ext cx="273609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e du titre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5" name="Texte niveau 1…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de section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2" cy="2852737"/>
          </a:xfrm>
          <a:prstGeom prst="rect">
            <a:avLst/>
          </a:prstGeo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765025" y="4216327"/>
            <a:ext cx="9612972" cy="11433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4572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9144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1828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" name="Crop MarkFreeform 6"/>
          <p:cNvSpPr/>
          <p:nvPr/>
        </p:nvSpPr>
        <p:spPr>
          <a:xfrm>
            <a:off x="8151962" y="1685651"/>
            <a:ext cx="3275013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153366" y="6523206"/>
            <a:ext cx="273609" cy="2649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 du titre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340864"/>
            <a:ext cx="4443985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4572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9144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1828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525014" y="2340864"/>
            <a:ext cx="444398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pPr>
            <a:endParaRPr/>
          </a:p>
        </p:txBody>
      </p:sp>
      <p:sp>
        <p:nvSpPr>
          <p:cNvPr id="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 du titre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Texte du titre</a:t>
            </a:r>
          </a:p>
        </p:txBody>
      </p:sp>
      <p:sp>
        <p:nvSpPr>
          <p:cNvPr id="79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6256020" y="685801"/>
            <a:ext cx="5212080" cy="5175251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23899" y="2856343"/>
            <a:ext cx="3855722" cy="301105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81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205823" y="6523206"/>
            <a:ext cx="273610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Texte du titre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Texte du titre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21"/>
          </p:nvPr>
        </p:nvSpPr>
        <p:spPr>
          <a:xfrm>
            <a:off x="5532120" y="0"/>
            <a:ext cx="665988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723900" y="2855967"/>
            <a:ext cx="3855721" cy="3011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4572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9144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828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205823" y="6523206"/>
            <a:ext cx="273610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de barRectangle 8"/>
          <p:cNvSpPr/>
          <p:nvPr/>
        </p:nvSpPr>
        <p:spPr>
          <a:xfrm>
            <a:off x="478094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0795418" y="6523206"/>
            <a:ext cx="273610" cy="2649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titleStyle>
    <p:bodyStyle>
      <a:lvl1pPr marL="384047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914400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14142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18714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23820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28392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33649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38221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42793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sz="2000" b="0" i="0" u="none" strike="noStrike" cap="none" spc="0" baseline="0"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re 1"/>
          <p:cNvSpPr txBox="1">
            <a:spLocks noGrp="1"/>
          </p:cNvSpPr>
          <p:nvPr>
            <p:ph type="ctrTitle"/>
          </p:nvPr>
        </p:nvSpPr>
        <p:spPr>
          <a:xfrm>
            <a:off x="1915127" y="1788454"/>
            <a:ext cx="8361231" cy="2098227"/>
          </a:xfrm>
          <a:prstGeom prst="rect">
            <a:avLst/>
          </a:prstGeom>
        </p:spPr>
        <p:txBody>
          <a:bodyPr/>
          <a:lstStyle/>
          <a:p>
            <a:r>
              <a:t>Projet p-arm</a:t>
            </a:r>
          </a:p>
        </p:txBody>
      </p:sp>
      <p:sp>
        <p:nvSpPr>
          <p:cNvPr id="104" name="Sous-titre 2"/>
          <p:cNvSpPr txBox="1">
            <a:spLocks noGrp="1"/>
          </p:cNvSpPr>
          <p:nvPr>
            <p:ph type="subTitle" sz="quarter" idx="1"/>
          </p:nvPr>
        </p:nvSpPr>
        <p:spPr>
          <a:xfrm>
            <a:off x="2679906" y="3956279"/>
            <a:ext cx="6831673" cy="1086238"/>
          </a:xfrm>
          <a:prstGeom prst="rect">
            <a:avLst/>
          </a:prstGeom>
        </p:spPr>
        <p:txBody>
          <a:bodyPr/>
          <a:lstStyle/>
          <a:p>
            <a:r>
              <a:t>Equipe LHWJ</a:t>
            </a:r>
          </a:p>
        </p:txBody>
      </p:sp>
      <p:pic>
        <p:nvPicPr>
          <p:cNvPr id="10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9" y="5962213"/>
            <a:ext cx="3991076" cy="771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r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</a:t>
            </a:r>
          </a:p>
        </p:txBody>
      </p:sp>
      <p:pic>
        <p:nvPicPr>
          <p:cNvPr id="176" name="Espace réservé du contenu 4" descr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45" y="966353"/>
            <a:ext cx="6700099" cy="429713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ZoneTexte 5"/>
          <p:cNvSpPr txBox="1"/>
          <p:nvPr/>
        </p:nvSpPr>
        <p:spPr>
          <a:xfrm>
            <a:off x="784628" y="1570182"/>
            <a:ext cx="4268126" cy="12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Son </a:t>
            </a:r>
            <a:r>
              <a:rPr dirty="0" err="1"/>
              <a:t>rôle</a:t>
            </a:r>
            <a:r>
              <a:rPr dirty="0"/>
              <a:t> </a:t>
            </a:r>
            <a:r>
              <a:rPr dirty="0" err="1"/>
              <a:t>est</a:t>
            </a:r>
            <a:r>
              <a:rPr dirty="0"/>
              <a:t> de connecter les </a:t>
            </a:r>
            <a:r>
              <a:rPr dirty="0" err="1"/>
              <a:t>composants</a:t>
            </a:r>
            <a:r>
              <a:rPr dirty="0"/>
              <a:t> </a:t>
            </a:r>
            <a:r>
              <a:rPr dirty="0" err="1"/>
              <a:t>vus</a:t>
            </a:r>
            <a:r>
              <a:rPr dirty="0"/>
              <a:t> </a:t>
            </a:r>
            <a:r>
              <a:rPr dirty="0" err="1"/>
              <a:t>précédemment</a:t>
            </a:r>
            <a:r>
              <a:rPr dirty="0"/>
              <a:t> avec la RAM et ROM </a:t>
            </a:r>
            <a:r>
              <a:rPr dirty="0" err="1"/>
              <a:t>afin</a:t>
            </a:r>
            <a:r>
              <a:rPr dirty="0"/>
              <a:t> de </a:t>
            </a:r>
            <a:r>
              <a:rPr dirty="0" err="1"/>
              <a:t>pouvoir</a:t>
            </a:r>
            <a:r>
              <a:rPr dirty="0"/>
              <a:t> </a:t>
            </a:r>
            <a:r>
              <a:rPr dirty="0" err="1"/>
              <a:t>exécuter</a:t>
            </a:r>
            <a:r>
              <a:rPr dirty="0"/>
              <a:t> un </a:t>
            </a:r>
            <a:r>
              <a:rPr dirty="0" err="1"/>
              <a:t>programme</a:t>
            </a:r>
            <a:r>
              <a:rPr dirty="0"/>
              <a:t> de manière </a:t>
            </a:r>
            <a:r>
              <a:rPr dirty="0" err="1"/>
              <a:t>automatique</a:t>
            </a:r>
            <a:endParaRPr dirty="0"/>
          </a:p>
        </p:txBody>
      </p:sp>
      <p:sp>
        <p:nvSpPr>
          <p:cNvPr id="178" name="ZoneTexte 6"/>
          <p:cNvSpPr txBox="1"/>
          <p:nvPr/>
        </p:nvSpPr>
        <p:spPr>
          <a:xfrm>
            <a:off x="784628" y="3110345"/>
            <a:ext cx="4268126" cy="20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Cycle </a:t>
            </a:r>
            <a:r>
              <a:rPr dirty="0" err="1"/>
              <a:t>d’exécution</a:t>
            </a:r>
            <a:r>
              <a:rPr dirty="0"/>
              <a:t> du CPU :</a:t>
            </a:r>
          </a:p>
          <a:p>
            <a:pPr marL="285750" indent="-285750">
              <a:buSzPct val="100000"/>
              <a:buChar char="-"/>
            </a:pPr>
            <a:r>
              <a:rPr dirty="0"/>
              <a:t>Charger </a:t>
            </a:r>
            <a:r>
              <a:rPr dirty="0" err="1"/>
              <a:t>l’instruction</a:t>
            </a:r>
            <a:endParaRPr dirty="0"/>
          </a:p>
          <a:p>
            <a:pPr marL="285750" indent="-285750">
              <a:buSzPct val="100000"/>
              <a:buChar char="-"/>
            </a:pPr>
            <a:r>
              <a:rPr dirty="0"/>
              <a:t>Charger les </a:t>
            </a:r>
            <a:r>
              <a:rPr dirty="0" err="1"/>
              <a:t>données</a:t>
            </a:r>
            <a:endParaRPr dirty="0"/>
          </a:p>
          <a:p>
            <a:pPr marL="285750" indent="-285750">
              <a:buSzPct val="100000"/>
              <a:buChar char="-"/>
            </a:pPr>
            <a:r>
              <a:rPr dirty="0" err="1"/>
              <a:t>Traiter</a:t>
            </a:r>
            <a:r>
              <a:rPr dirty="0"/>
              <a:t> </a:t>
            </a:r>
            <a:r>
              <a:rPr dirty="0" err="1"/>
              <a:t>ces</a:t>
            </a:r>
            <a:r>
              <a:rPr dirty="0"/>
              <a:t> </a:t>
            </a:r>
            <a:r>
              <a:rPr dirty="0" err="1"/>
              <a:t>données</a:t>
            </a:r>
            <a:r>
              <a:rPr dirty="0"/>
              <a:t> (i.e. faire un </a:t>
            </a:r>
            <a:r>
              <a:rPr dirty="0" err="1"/>
              <a:t>calcul</a:t>
            </a:r>
            <a:r>
              <a:rPr dirty="0"/>
              <a:t>)</a:t>
            </a:r>
          </a:p>
          <a:p>
            <a:pPr marL="285750" indent="-285750">
              <a:buSzPct val="100000"/>
              <a:buChar char="-"/>
            </a:pPr>
            <a:r>
              <a:rPr dirty="0"/>
              <a:t>Ranger le </a:t>
            </a:r>
            <a:r>
              <a:rPr dirty="0" err="1"/>
              <a:t>résultat</a:t>
            </a:r>
            <a:r>
              <a:rPr dirty="0"/>
              <a:t> du </a:t>
            </a:r>
            <a:r>
              <a:rPr dirty="0" err="1"/>
              <a:t>traitement</a:t>
            </a:r>
            <a:endParaRPr dirty="0"/>
          </a:p>
          <a:p>
            <a:pPr marL="285750" indent="-285750">
              <a:buSzPct val="100000"/>
              <a:buChar char="-"/>
            </a:pPr>
            <a:r>
              <a:rPr dirty="0" err="1"/>
              <a:t>Désigner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nouvelle instruction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re 1"/>
          <p:cNvSpPr txBox="1">
            <a:spLocks noGrp="1"/>
          </p:cNvSpPr>
          <p:nvPr>
            <p:ph type="title"/>
          </p:nvPr>
        </p:nvSpPr>
        <p:spPr>
          <a:xfrm>
            <a:off x="1295399" y="720901"/>
            <a:ext cx="9601201" cy="1485901"/>
          </a:xfrm>
          <a:prstGeom prst="rect">
            <a:avLst/>
          </a:prstGeom>
        </p:spPr>
        <p:txBody>
          <a:bodyPr/>
          <a:lstStyle/>
          <a:p>
            <a:r>
              <a:t>Assembleur</a:t>
            </a:r>
          </a:p>
        </p:txBody>
      </p:sp>
      <p:sp>
        <p:nvSpPr>
          <p:cNvPr id="181" name="Espace réservé du contenu 2"/>
          <p:cNvSpPr txBox="1">
            <a:spLocks noGrp="1"/>
          </p:cNvSpPr>
          <p:nvPr>
            <p:ph type="body" sz="quarter" idx="1"/>
          </p:nvPr>
        </p:nvSpPr>
        <p:spPr>
          <a:xfrm>
            <a:off x="1011376" y="2893552"/>
            <a:ext cx="3988079" cy="1868098"/>
          </a:xfrm>
          <a:prstGeom prst="rect">
            <a:avLst/>
          </a:prstGeom>
        </p:spPr>
        <p:txBody>
          <a:bodyPr/>
          <a:lstStyle/>
          <a:p>
            <a:r>
              <a:t>L’assembleur est l’un des langages le plus bas niveau qui existe.</a:t>
            </a:r>
          </a:p>
          <a:p>
            <a:r>
              <a:t>On l’utilise pour compiler du byte code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48" y="2324141"/>
            <a:ext cx="6453327" cy="3446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ÉMONSTRATION"/>
          <p:cNvSpPr txBox="1">
            <a:spLocks noGrp="1"/>
          </p:cNvSpPr>
          <p:nvPr>
            <p:ph type="title"/>
          </p:nvPr>
        </p:nvSpPr>
        <p:spPr>
          <a:xfrm>
            <a:off x="599361" y="2586983"/>
            <a:ext cx="11451035" cy="1684034"/>
          </a:xfrm>
          <a:prstGeom prst="rect">
            <a:avLst/>
          </a:prstGeom>
        </p:spPr>
        <p:txBody>
          <a:bodyPr/>
          <a:lstStyle>
            <a:lvl1pPr defTabSz="475487">
              <a:defRPr sz="10400"/>
            </a:lvl1pPr>
          </a:lstStyle>
          <a:p>
            <a:r>
              <a:t>DÉMONSTRATION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r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Répartition &amp; conclusion</a:t>
            </a:r>
          </a:p>
        </p:txBody>
      </p:sp>
      <p:pic>
        <p:nvPicPr>
          <p:cNvPr id="187" name="Espace réservé du contenu 4" descr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29000"/>
            <a:ext cx="7162800" cy="264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ZoneTexte 5"/>
          <p:cNvSpPr txBox="1"/>
          <p:nvPr/>
        </p:nvSpPr>
        <p:spPr>
          <a:xfrm>
            <a:off x="1532774" y="1560945"/>
            <a:ext cx="10142452" cy="1482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Ce projet nous fût très constructif, car nous avons pu comprendre, dans la pratique, comment un processeur fonctionne, et ainsi, comprendre également certains points qui pouvaient être abstraits précédemment. Il nous a permis de mettre en pratique ce que nous avions vu en cours d’architecture, et ainsi, de nous confronter à la difficulté lorsque nous avions des choses que nous ne comprenions pas.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re 1"/>
          <p:cNvSpPr txBox="1">
            <a:spLocks noGrp="1"/>
          </p:cNvSpPr>
          <p:nvPr>
            <p:ph type="title"/>
          </p:nvPr>
        </p:nvSpPr>
        <p:spPr>
          <a:xfrm>
            <a:off x="1251527" y="692726"/>
            <a:ext cx="4308766" cy="1485901"/>
          </a:xfrm>
          <a:prstGeom prst="rect">
            <a:avLst/>
          </a:prstGeom>
        </p:spPr>
        <p:txBody>
          <a:bodyPr/>
          <a:lstStyle/>
          <a:p>
            <a:r>
              <a:t>Objectif du projet</a:t>
            </a:r>
          </a:p>
        </p:txBody>
      </p:sp>
      <p:sp>
        <p:nvSpPr>
          <p:cNvPr id="108" name="Espace réservé du contenu 2"/>
          <p:cNvSpPr txBox="1">
            <a:spLocks noGrp="1"/>
          </p:cNvSpPr>
          <p:nvPr>
            <p:ph type="body" sz="quarter" idx="1"/>
          </p:nvPr>
        </p:nvSpPr>
        <p:spPr>
          <a:xfrm>
            <a:off x="1251527" y="2276763"/>
            <a:ext cx="4124037" cy="3581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Simuler le comportement d’un processeur Cortex-M0 grâce au logiciel de simulation Logisim</a:t>
            </a:r>
          </a:p>
        </p:txBody>
      </p:sp>
      <p:sp>
        <p:nvSpPr>
          <p:cNvPr id="109" name="Titre 1"/>
          <p:cNvSpPr txBox="1"/>
          <p:nvPr/>
        </p:nvSpPr>
        <p:spPr>
          <a:xfrm>
            <a:off x="7139246" y="692726"/>
            <a:ext cx="4217325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lvl1pPr>
          </a:lstStyle>
          <a:p>
            <a:r>
              <a:t>Sommaire</a:t>
            </a:r>
          </a:p>
        </p:txBody>
      </p:sp>
      <p:sp>
        <p:nvSpPr>
          <p:cNvPr id="110" name="Espace réservé du contenu 2"/>
          <p:cNvSpPr txBox="1"/>
          <p:nvPr/>
        </p:nvSpPr>
        <p:spPr>
          <a:xfrm>
            <a:off x="6862155" y="1496289"/>
            <a:ext cx="4032596" cy="4913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/>
              <a:t>ALU</a:t>
            </a:r>
          </a:p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/>
              <a:t>Banc de </a:t>
            </a:r>
            <a:r>
              <a:rPr dirty="0" err="1"/>
              <a:t>Registre</a:t>
            </a:r>
            <a:endParaRPr dirty="0"/>
          </a:p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 err="1"/>
              <a:t>Contrôleur</a:t>
            </a:r>
            <a:endParaRPr dirty="0"/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</a:t>
            </a:r>
            <a:r>
              <a:rPr dirty="0" err="1"/>
              <a:t>opcode_decoder</a:t>
            </a:r>
            <a:endParaRPr dirty="0"/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</a:t>
            </a:r>
            <a:r>
              <a:rPr dirty="0" err="1"/>
              <a:t>Data_Processing</a:t>
            </a:r>
            <a:endParaRPr dirty="0"/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</a:t>
            </a:r>
            <a:r>
              <a:rPr dirty="0" err="1"/>
              <a:t>Shift_Add_Sub_Mov</a:t>
            </a:r>
            <a:endParaRPr dirty="0"/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Conditional</a:t>
            </a:r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</a:t>
            </a:r>
            <a:r>
              <a:rPr dirty="0" err="1"/>
              <a:t>SP_Address</a:t>
            </a:r>
            <a:endParaRPr dirty="0"/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Load/Store</a:t>
            </a:r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r>
              <a:rPr dirty="0"/>
              <a:t>Bloc </a:t>
            </a:r>
            <a:r>
              <a:rPr dirty="0" err="1"/>
              <a:t>Flags_APSR</a:t>
            </a:r>
            <a:endParaRPr dirty="0"/>
          </a:p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/>
              <a:t>CPU</a:t>
            </a:r>
          </a:p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 err="1"/>
              <a:t>Assembleur</a:t>
            </a:r>
            <a:endParaRPr dirty="0"/>
          </a:p>
          <a:p>
            <a:pPr marL="349483" indent="-349483" defTabSz="832104">
              <a:lnSpc>
                <a:spcPct val="84600"/>
              </a:lnSpc>
              <a:spcBef>
                <a:spcPts val="900"/>
              </a:spcBef>
              <a:buSzPct val="100000"/>
              <a:buChar char="-"/>
              <a:defRPr sz="1820">
                <a:solidFill>
                  <a:srgbClr val="191B0E"/>
                </a:solidFill>
              </a:defRPr>
            </a:pPr>
            <a:r>
              <a:rPr dirty="0"/>
              <a:t>Repartition &amp; conclusion</a:t>
            </a:r>
          </a:p>
          <a:p>
            <a:pPr marL="832104" lvl="1" indent="-349483" defTabSz="832104">
              <a:lnSpc>
                <a:spcPct val="84600"/>
              </a:lnSpc>
              <a:spcBef>
                <a:spcPts val="400"/>
              </a:spcBef>
              <a:buSzPct val="100000"/>
              <a:buChar char="-"/>
              <a:defRPr sz="1820" i="1">
                <a:solidFill>
                  <a:srgbClr val="191B0E"/>
                </a:solidFill>
              </a:defRPr>
            </a:pPr>
            <a:endParaRPr dirty="0"/>
          </a:p>
        </p:txBody>
      </p:sp>
      <p:sp>
        <p:nvSpPr>
          <p:cNvPr id="111" name="Rectangle 6"/>
          <p:cNvSpPr/>
          <p:nvPr/>
        </p:nvSpPr>
        <p:spPr>
          <a:xfrm flipV="1">
            <a:off x="6446982" y="-221675"/>
            <a:ext cx="249382" cy="7379856"/>
          </a:xfrm>
          <a:prstGeom prst="rect">
            <a:avLst/>
          </a:prstGeom>
          <a:solidFill>
            <a:srgbClr val="000000"/>
          </a:solidFill>
          <a:ln w="3492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51" y="4211782"/>
            <a:ext cx="5162970" cy="1744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re 1"/>
          <p:cNvSpPr txBox="1">
            <a:spLocks noGrp="1"/>
          </p:cNvSpPr>
          <p:nvPr>
            <p:ph type="title"/>
          </p:nvPr>
        </p:nvSpPr>
        <p:spPr>
          <a:xfrm>
            <a:off x="738908" y="351794"/>
            <a:ext cx="3792608" cy="7429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ALU</a:t>
            </a:r>
          </a:p>
        </p:txBody>
      </p:sp>
      <p:pic>
        <p:nvPicPr>
          <p:cNvPr id="115" name="Espace réservé du contenu 4" descr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02" y="34428"/>
            <a:ext cx="5932347" cy="531089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ZoneTexte 5"/>
          <p:cNvSpPr txBox="1"/>
          <p:nvPr/>
        </p:nvSpPr>
        <p:spPr>
          <a:xfrm>
            <a:off x="784628" y="1570181"/>
            <a:ext cx="3701168" cy="9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L’unité Arithmétique et Logique est, dans un processeur, la partie qui s’occupe des calculs </a:t>
            </a:r>
          </a:p>
        </p:txBody>
      </p:sp>
      <p:sp>
        <p:nvSpPr>
          <p:cNvPr id="117" name="ZoneTexte 6"/>
          <p:cNvSpPr txBox="1"/>
          <p:nvPr/>
        </p:nvSpPr>
        <p:spPr>
          <a:xfrm>
            <a:off x="784628" y="2968949"/>
            <a:ext cx="3701168" cy="6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Elle effectue des calculs simples sur des entiers de 32 bits</a:t>
            </a:r>
          </a:p>
        </p:txBody>
      </p:sp>
      <p:sp>
        <p:nvSpPr>
          <p:cNvPr id="118" name="ZoneTexte 7"/>
          <p:cNvSpPr txBox="1"/>
          <p:nvPr/>
        </p:nvSpPr>
        <p:spPr>
          <a:xfrm>
            <a:off x="784628" y="3914685"/>
            <a:ext cx="3701168" cy="1482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Elle comporte 2 entrées de données, une entrée indiquant le nombre de décalage, et une entrée indiquant le code de l’opération à exécuter, une retenue entrante</a:t>
            </a:r>
          </a:p>
        </p:txBody>
      </p:sp>
      <p:sp>
        <p:nvSpPr>
          <p:cNvPr id="119" name="ZoneTexte 8"/>
          <p:cNvSpPr txBox="1"/>
          <p:nvPr/>
        </p:nvSpPr>
        <p:spPr>
          <a:xfrm>
            <a:off x="784628" y="5691418"/>
            <a:ext cx="3701168" cy="6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Elle comporte 1 sortie de données et 1 sortie avec les Flags (NZCV)</a:t>
            </a:r>
          </a:p>
        </p:txBody>
      </p:sp>
      <p:pic>
        <p:nvPicPr>
          <p:cNvPr id="120" name="Image 10" descr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45" y="5659304"/>
            <a:ext cx="3649665" cy="120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 12" descr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699" y="5765329"/>
            <a:ext cx="3148301" cy="11448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ZoneTexte 13"/>
          <p:cNvSpPr txBox="1"/>
          <p:nvPr/>
        </p:nvSpPr>
        <p:spPr>
          <a:xfrm>
            <a:off x="6141719" y="5519108"/>
            <a:ext cx="1414146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i="1"/>
            </a:lvl1pPr>
          </a:lstStyle>
          <a:p>
            <a:r>
              <a:t>OverFlow_additionneur</a:t>
            </a:r>
          </a:p>
        </p:txBody>
      </p:sp>
      <p:sp>
        <p:nvSpPr>
          <p:cNvPr id="123" name="ZoneTexte 14"/>
          <p:cNvSpPr txBox="1"/>
          <p:nvPr/>
        </p:nvSpPr>
        <p:spPr>
          <a:xfrm>
            <a:off x="10070215" y="5642219"/>
            <a:ext cx="1409193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i="1"/>
            </a:lvl1pPr>
          </a:lstStyle>
          <a:p>
            <a:r>
              <a:t>OverFlow_soustracteur</a:t>
            </a:r>
          </a:p>
        </p:txBody>
      </p:sp>
      <p:pic>
        <p:nvPicPr>
          <p:cNvPr id="124" name="Image 16" descr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1956" y="80782"/>
            <a:ext cx="2580044" cy="128836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ZoneTexte 17"/>
          <p:cNvSpPr txBox="1"/>
          <p:nvPr/>
        </p:nvSpPr>
        <p:spPr>
          <a:xfrm>
            <a:off x="11221355" y="228684"/>
            <a:ext cx="755524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i="1"/>
            </a:lvl1pPr>
          </a:lstStyle>
          <a:p>
            <a:r>
              <a:t>SBC_Intern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re 1"/>
          <p:cNvSpPr txBox="1">
            <a:spLocks noGrp="1"/>
          </p:cNvSpPr>
          <p:nvPr>
            <p:ph type="title"/>
          </p:nvPr>
        </p:nvSpPr>
        <p:spPr>
          <a:xfrm>
            <a:off x="738908" y="351794"/>
            <a:ext cx="3792608" cy="742951"/>
          </a:xfrm>
          <a:prstGeom prst="rect">
            <a:avLst/>
          </a:prstGeom>
        </p:spPr>
        <p:txBody>
          <a:bodyPr/>
          <a:lstStyle>
            <a:lvl1pPr algn="ctr">
              <a:defRPr sz="3900"/>
            </a:lvl1pPr>
          </a:lstStyle>
          <a:p>
            <a:r>
              <a:t>Banc de registre</a:t>
            </a:r>
          </a:p>
        </p:txBody>
      </p:sp>
      <p:sp>
        <p:nvSpPr>
          <p:cNvPr id="128" name="ZoneTexte 5"/>
          <p:cNvSpPr txBox="1"/>
          <p:nvPr/>
        </p:nvSpPr>
        <p:spPr>
          <a:xfrm>
            <a:off x="784628" y="1570182"/>
            <a:ext cx="3701168" cy="12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C’est une mémoire interne au processeur qui est, un ensemble de plusieurs registres permettant de stocker le résultat d’un calcul</a:t>
            </a:r>
          </a:p>
        </p:txBody>
      </p:sp>
      <p:sp>
        <p:nvSpPr>
          <p:cNvPr id="129" name="ZoneTexte 9"/>
          <p:cNvSpPr txBox="1"/>
          <p:nvPr/>
        </p:nvSpPr>
        <p:spPr>
          <a:xfrm>
            <a:off x="784628" y="2968099"/>
            <a:ext cx="3701168" cy="176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Fonctionnement :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Données à écrire en provenance de l’ALU ou de la mémoire de données 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Données à lire à destination de l’ALU ou de mémoire</a:t>
            </a:r>
          </a:p>
        </p:txBody>
      </p:sp>
      <p:sp>
        <p:nvSpPr>
          <p:cNvPr id="130" name="ZoneTexte 10"/>
          <p:cNvSpPr txBox="1"/>
          <p:nvPr/>
        </p:nvSpPr>
        <p:spPr>
          <a:xfrm>
            <a:off x="784628" y="4853883"/>
            <a:ext cx="3701168" cy="12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Dans </a:t>
            </a:r>
            <a:r>
              <a:rPr dirty="0" err="1"/>
              <a:t>notre</a:t>
            </a:r>
            <a:r>
              <a:rPr dirty="0"/>
              <a:t> </a:t>
            </a:r>
            <a:r>
              <a:rPr dirty="0" err="1"/>
              <a:t>projet</a:t>
            </a:r>
            <a:r>
              <a:rPr dirty="0"/>
              <a:t>, nous </a:t>
            </a:r>
            <a:r>
              <a:rPr dirty="0" err="1"/>
              <a:t>avons</a:t>
            </a:r>
            <a:r>
              <a:rPr dirty="0"/>
              <a:t> </a:t>
            </a:r>
            <a:r>
              <a:rPr dirty="0" err="1"/>
              <a:t>implémenté</a:t>
            </a:r>
            <a:r>
              <a:rPr dirty="0"/>
              <a:t> 8 </a:t>
            </a:r>
            <a:r>
              <a:rPr dirty="0" err="1"/>
              <a:t>registres</a:t>
            </a:r>
            <a:r>
              <a:rPr dirty="0"/>
              <a:t> R0-R7, les </a:t>
            </a:r>
            <a:r>
              <a:rPr dirty="0" err="1"/>
              <a:t>registres</a:t>
            </a:r>
            <a:r>
              <a:rPr dirty="0"/>
              <a:t> PC et SP </a:t>
            </a:r>
            <a:r>
              <a:rPr dirty="0" err="1"/>
              <a:t>sont</a:t>
            </a:r>
            <a:r>
              <a:rPr dirty="0"/>
              <a:t> </a:t>
            </a:r>
            <a:r>
              <a:rPr dirty="0" err="1"/>
              <a:t>implémentés</a:t>
            </a:r>
            <a:r>
              <a:rPr dirty="0"/>
              <a:t> dans le </a:t>
            </a:r>
            <a:r>
              <a:rPr dirty="0" err="1"/>
              <a:t>contrôleur</a:t>
            </a:r>
            <a:r>
              <a:rPr dirty="0"/>
              <a:t> </a:t>
            </a:r>
          </a:p>
        </p:txBody>
      </p:sp>
      <p:pic>
        <p:nvPicPr>
          <p:cNvPr id="131" name="Image 12" descr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14" y="0"/>
            <a:ext cx="764999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re 1"/>
          <p:cNvSpPr txBox="1">
            <a:spLocks noGrp="1"/>
          </p:cNvSpPr>
          <p:nvPr>
            <p:ph type="title"/>
          </p:nvPr>
        </p:nvSpPr>
        <p:spPr>
          <a:xfrm>
            <a:off x="738908" y="351794"/>
            <a:ext cx="3792608" cy="7429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/>
              <a:t>Contrôleur</a:t>
            </a:r>
            <a:endParaRPr dirty="0"/>
          </a:p>
        </p:txBody>
      </p:sp>
      <p:sp>
        <p:nvSpPr>
          <p:cNvPr id="134" name="ZoneTexte 5"/>
          <p:cNvSpPr txBox="1"/>
          <p:nvPr/>
        </p:nvSpPr>
        <p:spPr>
          <a:xfrm>
            <a:off x="784628" y="1570181"/>
            <a:ext cx="3701168" cy="20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Le </a:t>
            </a:r>
            <a:r>
              <a:rPr dirty="0" err="1"/>
              <a:t>contrôleur</a:t>
            </a:r>
            <a:r>
              <a:rPr dirty="0"/>
              <a:t> a pour </a:t>
            </a:r>
            <a:r>
              <a:rPr dirty="0" err="1"/>
              <a:t>objectif</a:t>
            </a:r>
            <a:r>
              <a:rPr dirty="0"/>
              <a:t> de </a:t>
            </a:r>
            <a:r>
              <a:rPr dirty="0" err="1"/>
              <a:t>décoder</a:t>
            </a:r>
            <a:r>
              <a:rPr dirty="0"/>
              <a:t> les instructions, et,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fonction</a:t>
            </a:r>
            <a:r>
              <a:rPr dirty="0"/>
              <a:t> des </a:t>
            </a:r>
            <a:r>
              <a:rPr dirty="0" err="1"/>
              <a:t>informations</a:t>
            </a:r>
            <a:r>
              <a:rPr dirty="0"/>
              <a:t> </a:t>
            </a:r>
            <a:r>
              <a:rPr dirty="0" err="1"/>
              <a:t>récupérées</a:t>
            </a:r>
            <a:r>
              <a:rPr dirty="0"/>
              <a:t> au sein de </a:t>
            </a:r>
            <a:r>
              <a:rPr dirty="0" err="1"/>
              <a:t>l’instruction</a:t>
            </a:r>
            <a:r>
              <a:rPr dirty="0"/>
              <a:t> et des </a:t>
            </a:r>
            <a:r>
              <a:rPr dirty="0" err="1"/>
              <a:t>drapeaux</a:t>
            </a:r>
            <a:r>
              <a:rPr dirty="0"/>
              <a:t>, il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agir</a:t>
            </a:r>
            <a:r>
              <a:rPr dirty="0"/>
              <a:t> sur le chemin de </a:t>
            </a:r>
            <a:r>
              <a:rPr dirty="0" err="1"/>
              <a:t>données</a:t>
            </a:r>
            <a:r>
              <a:rPr dirty="0"/>
              <a:t>, </a:t>
            </a:r>
            <a:r>
              <a:rPr dirty="0" err="1"/>
              <a:t>c’est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sorte</a:t>
            </a:r>
            <a:r>
              <a:rPr dirty="0"/>
              <a:t> </a:t>
            </a:r>
            <a:r>
              <a:rPr dirty="0" err="1"/>
              <a:t>lui</a:t>
            </a:r>
            <a:r>
              <a:rPr dirty="0"/>
              <a:t> qui </a:t>
            </a:r>
            <a:r>
              <a:rPr dirty="0" err="1"/>
              <a:t>donne</a:t>
            </a:r>
            <a:r>
              <a:rPr dirty="0"/>
              <a:t> les </a:t>
            </a:r>
            <a:r>
              <a:rPr dirty="0" err="1"/>
              <a:t>ordres</a:t>
            </a:r>
            <a:endParaRPr dirty="0"/>
          </a:p>
        </p:txBody>
      </p:sp>
      <p:sp>
        <p:nvSpPr>
          <p:cNvPr id="135" name="ZoneTexte 9"/>
          <p:cNvSpPr txBox="1"/>
          <p:nvPr/>
        </p:nvSpPr>
        <p:spPr>
          <a:xfrm>
            <a:off x="784628" y="3790341"/>
            <a:ext cx="3701168" cy="23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Il y a différentes classes d’instructions :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Shift_Add_Sub_Mov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Data_Processing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Flags_APSR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Load_Store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SP_Address</a:t>
            </a:r>
          </a:p>
          <a:p>
            <a:pPr marL="285750" indent="-285750">
              <a:buSzPct val="100000"/>
              <a:buFont typeface="Symbol"/>
              <a:buChar char="Þ"/>
            </a:pPr>
            <a:r>
              <a:t>Conditional</a:t>
            </a:r>
          </a:p>
        </p:txBody>
      </p:sp>
      <p:pic>
        <p:nvPicPr>
          <p:cNvPr id="136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734" y="0"/>
            <a:ext cx="710026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ZoneTexte 7"/>
          <p:cNvSpPr txBox="1"/>
          <p:nvPr/>
        </p:nvSpPr>
        <p:spPr>
          <a:xfrm>
            <a:off x="918555" y="4012084"/>
            <a:ext cx="4268126" cy="5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Ce bloc </a:t>
            </a:r>
            <a:r>
              <a:rPr dirty="0" err="1"/>
              <a:t>traite</a:t>
            </a:r>
            <a:r>
              <a:rPr dirty="0"/>
              <a:t> les instructions de la section </a:t>
            </a:r>
            <a:r>
              <a:rPr dirty="0" err="1"/>
              <a:t>data_processing</a:t>
            </a:r>
            <a:r>
              <a:rPr dirty="0"/>
              <a:t>. </a:t>
            </a:r>
          </a:p>
        </p:txBody>
      </p:sp>
      <p:sp>
        <p:nvSpPr>
          <p:cNvPr id="139" name="Titre 1"/>
          <p:cNvSpPr txBox="1">
            <a:spLocks noGrp="1"/>
          </p:cNvSpPr>
          <p:nvPr>
            <p:ph type="title"/>
          </p:nvPr>
        </p:nvSpPr>
        <p:spPr>
          <a:xfrm>
            <a:off x="872835" y="3374845"/>
            <a:ext cx="5181601" cy="584776"/>
          </a:xfrm>
          <a:prstGeom prst="rect">
            <a:avLst/>
          </a:prstGeom>
        </p:spPr>
        <p:txBody>
          <a:bodyPr/>
          <a:lstStyle>
            <a:lvl1pPr algn="ctr" defTabSz="795527">
              <a:defRPr sz="3393"/>
            </a:lvl1pPr>
          </a:lstStyle>
          <a:p>
            <a:r>
              <a:t>Bloc Data_Processing</a:t>
            </a:r>
          </a:p>
        </p:txBody>
      </p:sp>
      <p:pic>
        <p:nvPicPr>
          <p:cNvPr id="140" name="Image 2" descr="Image 2"/>
          <p:cNvPicPr>
            <a:picLocks noChangeAspect="1"/>
          </p:cNvPicPr>
          <p:nvPr/>
        </p:nvPicPr>
        <p:blipFill>
          <a:blip r:embed="rId2"/>
          <a:srcRect t="39315"/>
          <a:stretch>
            <a:fillRect/>
          </a:stretch>
        </p:blipFill>
        <p:spPr>
          <a:xfrm>
            <a:off x="914400" y="5077643"/>
            <a:ext cx="5181600" cy="171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0" y="3374845"/>
            <a:ext cx="5442528" cy="3363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ZoneTexte 10"/>
          <p:cNvSpPr txBox="1"/>
          <p:nvPr/>
        </p:nvSpPr>
        <p:spPr>
          <a:xfrm>
            <a:off x="918555" y="4691867"/>
            <a:ext cx="4268126" cy="7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Ce bloc met </a:t>
            </a:r>
            <a:r>
              <a:rPr dirty="0" err="1"/>
              <a:t>également</a:t>
            </a:r>
            <a:r>
              <a:rPr dirty="0"/>
              <a:t> </a:t>
            </a:r>
            <a:r>
              <a:rPr dirty="0" err="1"/>
              <a:t>à</a:t>
            </a:r>
            <a:r>
              <a:rPr dirty="0"/>
              <a:t> jour les flags : </a:t>
            </a:r>
            <a:r>
              <a:rPr dirty="0" err="1"/>
              <a:t>quand</a:t>
            </a:r>
            <a:r>
              <a:rPr dirty="0"/>
              <a:t> un flags doit </a:t>
            </a:r>
            <a:r>
              <a:rPr dirty="0" err="1"/>
              <a:t>être</a:t>
            </a:r>
            <a:r>
              <a:rPr dirty="0"/>
              <a:t> mis </a:t>
            </a:r>
            <a:r>
              <a:rPr dirty="0" err="1"/>
              <a:t>à</a:t>
            </a:r>
            <a:r>
              <a:rPr dirty="0"/>
              <a:t> jour, </a:t>
            </a:r>
            <a:r>
              <a:rPr dirty="0" err="1"/>
              <a:t>sa</a:t>
            </a:r>
            <a:r>
              <a:rPr dirty="0"/>
              <a:t> </a:t>
            </a:r>
            <a:r>
              <a:rPr dirty="0" err="1"/>
              <a:t>valeur</a:t>
            </a:r>
            <a:r>
              <a:rPr dirty="0"/>
              <a:t> passe </a:t>
            </a:r>
            <a:r>
              <a:rPr dirty="0" err="1"/>
              <a:t>à</a:t>
            </a:r>
            <a:r>
              <a:rPr dirty="0"/>
              <a:t> 1</a:t>
            </a:r>
          </a:p>
        </p:txBody>
      </p:sp>
      <p:sp>
        <p:nvSpPr>
          <p:cNvPr id="143" name="Rectangle 13"/>
          <p:cNvSpPr/>
          <p:nvPr/>
        </p:nvSpPr>
        <p:spPr>
          <a:xfrm>
            <a:off x="628072" y="3047362"/>
            <a:ext cx="11563929" cy="219819"/>
          </a:xfrm>
          <a:prstGeom prst="rect">
            <a:avLst/>
          </a:prstGeom>
          <a:solidFill>
            <a:srgbClr val="000000"/>
          </a:solidFill>
          <a:ln w="3492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Titre 1"/>
          <p:cNvSpPr txBox="1"/>
          <p:nvPr/>
        </p:nvSpPr>
        <p:spPr>
          <a:xfrm>
            <a:off x="918554" y="65025"/>
            <a:ext cx="5090161" cy="584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795527">
              <a:lnSpc>
                <a:spcPct val="80100"/>
              </a:lnSpc>
              <a:defRPr sz="3393">
                <a:solidFill>
                  <a:srgbClr val="191B0E"/>
                </a:solidFill>
              </a:defRPr>
            </a:lvl1pPr>
          </a:lstStyle>
          <a:p>
            <a:r>
              <a:rPr dirty="0"/>
              <a:t>Bloc </a:t>
            </a:r>
            <a:r>
              <a:rPr dirty="0" err="1"/>
              <a:t>OpCode_Decoder</a:t>
            </a:r>
            <a:endParaRPr dirty="0"/>
          </a:p>
        </p:txBody>
      </p:sp>
      <p:pic>
        <p:nvPicPr>
          <p:cNvPr id="145" name="Image 16" descr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4" y="813900"/>
            <a:ext cx="6271493" cy="19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ZoneTexte 17"/>
          <p:cNvSpPr txBox="1"/>
          <p:nvPr/>
        </p:nvSpPr>
        <p:spPr>
          <a:xfrm>
            <a:off x="7490229" y="561076"/>
            <a:ext cx="4268125" cy="100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Ce bloc </a:t>
            </a:r>
            <a:r>
              <a:rPr dirty="0" err="1"/>
              <a:t>est</a:t>
            </a:r>
            <a:r>
              <a:rPr dirty="0"/>
              <a:t> « interne » au </a:t>
            </a:r>
            <a:r>
              <a:rPr dirty="0" err="1"/>
              <a:t>contrôleur</a:t>
            </a:r>
            <a:r>
              <a:rPr dirty="0"/>
              <a:t>, il </a:t>
            </a:r>
            <a:r>
              <a:rPr dirty="0" err="1"/>
              <a:t>permet</a:t>
            </a:r>
            <a:r>
              <a:rPr dirty="0"/>
              <a:t> de « dispatcher » </a:t>
            </a:r>
            <a:r>
              <a:rPr dirty="0" err="1"/>
              <a:t>chaque</a:t>
            </a:r>
            <a:r>
              <a:rPr dirty="0"/>
              <a:t> instruction dans les </a:t>
            </a:r>
            <a:r>
              <a:rPr dirty="0" err="1"/>
              <a:t>différentes</a:t>
            </a:r>
            <a:r>
              <a:rPr dirty="0"/>
              <a:t> classes </a:t>
            </a:r>
            <a:r>
              <a:rPr dirty="0" err="1"/>
              <a:t>d’instructions</a:t>
            </a:r>
            <a:r>
              <a:rPr dirty="0"/>
              <a:t> que nous </a:t>
            </a:r>
            <a:r>
              <a:rPr dirty="0" err="1"/>
              <a:t>allons</a:t>
            </a:r>
            <a:r>
              <a:rPr dirty="0"/>
              <a:t> </a:t>
            </a:r>
            <a:r>
              <a:rPr dirty="0" err="1"/>
              <a:t>voir</a:t>
            </a:r>
            <a:r>
              <a:rPr dirty="0"/>
              <a:t>.</a:t>
            </a:r>
          </a:p>
        </p:txBody>
      </p:sp>
      <p:sp>
        <p:nvSpPr>
          <p:cNvPr id="147" name="ZoneTexte 19"/>
          <p:cNvSpPr txBox="1"/>
          <p:nvPr/>
        </p:nvSpPr>
        <p:spPr>
          <a:xfrm>
            <a:off x="7490229" y="1638293"/>
            <a:ext cx="4556759" cy="7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Si une instruction est de classe Shift_Add_Sub_Mov, alors ce bloc mettra à 1 l’entrée Enable du bloc Shift_Add_Sub_Mov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Espace réservé du contenu 4" descr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0"/>
            <a:ext cx="6825674" cy="687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 6" descr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9" y="2493511"/>
            <a:ext cx="4627418" cy="165098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ZoneTexte 7"/>
          <p:cNvSpPr txBox="1"/>
          <p:nvPr/>
        </p:nvSpPr>
        <p:spPr>
          <a:xfrm>
            <a:off x="784628" y="1570181"/>
            <a:ext cx="4268126" cy="696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Ce bloc permet de communiquer au chemin de données les bonnes valeurs pour les valeurs situé dans ce tableau</a:t>
            </a:r>
          </a:p>
        </p:txBody>
      </p:sp>
      <p:sp>
        <p:nvSpPr>
          <p:cNvPr id="152" name="Titre 1"/>
          <p:cNvSpPr txBox="1">
            <a:spLocks noGrp="1"/>
          </p:cNvSpPr>
          <p:nvPr>
            <p:ph type="title"/>
          </p:nvPr>
        </p:nvSpPr>
        <p:spPr>
          <a:xfrm>
            <a:off x="738909" y="130121"/>
            <a:ext cx="4627418" cy="1218389"/>
          </a:xfrm>
          <a:prstGeom prst="rect">
            <a:avLst/>
          </a:prstGeom>
        </p:spPr>
        <p:txBody>
          <a:bodyPr/>
          <a:lstStyle>
            <a:lvl1pPr algn="ctr">
              <a:defRPr sz="3900"/>
            </a:lvl1pPr>
          </a:lstStyle>
          <a:p>
            <a:r>
              <a:t>Bloc Shift_Add_Sub_Mov</a:t>
            </a:r>
          </a:p>
        </p:txBody>
      </p:sp>
      <p:sp>
        <p:nvSpPr>
          <p:cNvPr id="153" name="ZoneTexte 10"/>
          <p:cNvSpPr txBox="1"/>
          <p:nvPr/>
        </p:nvSpPr>
        <p:spPr>
          <a:xfrm>
            <a:off x="918555" y="4447616"/>
            <a:ext cx="4268126" cy="49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Ce bloc met également à jour les flags : quand un flags doit être mis à jour, sa valeur passe à 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ZoneTexte 7"/>
          <p:cNvSpPr txBox="1"/>
          <p:nvPr/>
        </p:nvSpPr>
        <p:spPr>
          <a:xfrm>
            <a:off x="923173" y="1487251"/>
            <a:ext cx="4268126" cy="733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Ce bloc vérifie les flags, il permet de continuer l’exécution à partir de l’étiquette « imm8 » si la condition « cond » est vérifiée.</a:t>
            </a:r>
          </a:p>
        </p:txBody>
      </p:sp>
      <p:sp>
        <p:nvSpPr>
          <p:cNvPr id="156" name="Titre 1"/>
          <p:cNvSpPr txBox="1">
            <a:spLocks noGrp="1"/>
          </p:cNvSpPr>
          <p:nvPr>
            <p:ph type="title"/>
          </p:nvPr>
        </p:nvSpPr>
        <p:spPr>
          <a:xfrm>
            <a:off x="738909" y="426860"/>
            <a:ext cx="4627418" cy="121838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Bloc conditional</a:t>
            </a:r>
          </a:p>
        </p:txBody>
      </p:sp>
      <p:pic>
        <p:nvPicPr>
          <p:cNvPr id="157" name="Image 12" descr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9" y="2567139"/>
            <a:ext cx="4073897" cy="168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 18" descr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268865"/>
            <a:ext cx="5624945" cy="262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 14" descr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17" y="1670230"/>
            <a:ext cx="2096656" cy="12197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re 1"/>
          <p:cNvSpPr txBox="1"/>
          <p:nvPr/>
        </p:nvSpPr>
        <p:spPr>
          <a:xfrm>
            <a:off x="7527174" y="3533952"/>
            <a:ext cx="4535979" cy="121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lvl1pPr>
          </a:lstStyle>
          <a:p>
            <a:r>
              <a:t>Bloc SP_Address</a:t>
            </a:r>
          </a:p>
        </p:txBody>
      </p:sp>
      <p:sp>
        <p:nvSpPr>
          <p:cNvPr id="161" name="Rectangle 20"/>
          <p:cNvSpPr/>
          <p:nvPr/>
        </p:nvSpPr>
        <p:spPr>
          <a:xfrm>
            <a:off x="628072" y="3112655"/>
            <a:ext cx="11563929" cy="219819"/>
          </a:xfrm>
          <a:prstGeom prst="rect">
            <a:avLst/>
          </a:prstGeom>
          <a:solidFill>
            <a:srgbClr val="000000"/>
          </a:solidFill>
          <a:ln w="3492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2" name="Image 22" descr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72" y="3716630"/>
            <a:ext cx="5324973" cy="257672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ZoneTexte 23"/>
          <p:cNvSpPr txBox="1"/>
          <p:nvPr/>
        </p:nvSpPr>
        <p:spPr>
          <a:xfrm>
            <a:off x="7661101" y="4407467"/>
            <a:ext cx="4268125" cy="94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rPr dirty="0"/>
              <a:t>Ce bloc </a:t>
            </a:r>
            <a:r>
              <a:rPr dirty="0" err="1"/>
              <a:t>sert</a:t>
            </a:r>
            <a:r>
              <a:rPr dirty="0"/>
              <a:t> </a:t>
            </a:r>
            <a:r>
              <a:rPr dirty="0" err="1"/>
              <a:t>à</a:t>
            </a:r>
            <a:r>
              <a:rPr dirty="0"/>
              <a:t> </a:t>
            </a:r>
            <a:r>
              <a:rPr dirty="0" err="1"/>
              <a:t>mettre</a:t>
            </a:r>
            <a:r>
              <a:rPr dirty="0"/>
              <a:t> </a:t>
            </a:r>
            <a:r>
              <a:rPr dirty="0" err="1"/>
              <a:t>à</a:t>
            </a:r>
            <a:r>
              <a:rPr dirty="0"/>
              <a:t> jour le </a:t>
            </a:r>
            <a:r>
              <a:rPr dirty="0" err="1"/>
              <a:t>pointeur</a:t>
            </a:r>
            <a:r>
              <a:rPr dirty="0"/>
              <a:t> de pile, qui </a:t>
            </a:r>
            <a:r>
              <a:rPr dirty="0" err="1"/>
              <a:t>en</a:t>
            </a:r>
            <a:r>
              <a:rPr dirty="0"/>
              <a:t> sortie de </a:t>
            </a:r>
            <a:r>
              <a:rPr dirty="0" err="1"/>
              <a:t>New_Stack_Pointer</a:t>
            </a:r>
            <a:r>
              <a:rPr dirty="0"/>
              <a:t> sera </a:t>
            </a:r>
            <a:r>
              <a:rPr dirty="0" err="1"/>
              <a:t>enregistré</a:t>
            </a:r>
            <a:r>
              <a:rPr dirty="0"/>
              <a:t> sur </a:t>
            </a:r>
            <a:r>
              <a:rPr dirty="0" err="1"/>
              <a:t>Stack_Pointeur</a:t>
            </a:r>
            <a:r>
              <a:rPr dirty="0"/>
              <a:t> (dans le </a:t>
            </a:r>
            <a:r>
              <a:rPr dirty="0" err="1"/>
              <a:t>contrôleur</a:t>
            </a:r>
            <a:r>
              <a:rPr dirty="0"/>
              <a:t>)</a:t>
            </a:r>
          </a:p>
        </p:txBody>
      </p:sp>
      <p:pic>
        <p:nvPicPr>
          <p:cNvPr id="164" name="Image 25" descr="Imag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538" y="6086773"/>
            <a:ext cx="5324972" cy="399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ZoneTexte 7"/>
          <p:cNvSpPr txBox="1"/>
          <p:nvPr/>
        </p:nvSpPr>
        <p:spPr>
          <a:xfrm>
            <a:off x="784628" y="1570181"/>
            <a:ext cx="4268126" cy="6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Ce bloc </a:t>
            </a:r>
            <a:r>
              <a:rPr dirty="0" err="1"/>
              <a:t>traite</a:t>
            </a:r>
            <a:r>
              <a:rPr dirty="0"/>
              <a:t> les instructions de lecture et </a:t>
            </a:r>
            <a:r>
              <a:rPr dirty="0" err="1"/>
              <a:t>écriture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mémoire</a:t>
            </a:r>
            <a:endParaRPr dirty="0"/>
          </a:p>
        </p:txBody>
      </p:sp>
      <p:sp>
        <p:nvSpPr>
          <p:cNvPr id="167" name="Titre 1"/>
          <p:cNvSpPr txBox="1">
            <a:spLocks noGrp="1"/>
          </p:cNvSpPr>
          <p:nvPr>
            <p:ph type="title"/>
          </p:nvPr>
        </p:nvSpPr>
        <p:spPr>
          <a:xfrm>
            <a:off x="738909" y="268864"/>
            <a:ext cx="4627418" cy="121838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Bloc Load_Store</a:t>
            </a:r>
          </a:p>
        </p:txBody>
      </p:sp>
      <p:sp>
        <p:nvSpPr>
          <p:cNvPr id="168" name="ZoneTexte 10"/>
          <p:cNvSpPr txBox="1"/>
          <p:nvPr/>
        </p:nvSpPr>
        <p:spPr>
          <a:xfrm>
            <a:off x="784628" y="2299442"/>
            <a:ext cx="4268126" cy="12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Ce bloc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permettre</a:t>
            </a:r>
            <a:r>
              <a:rPr dirty="0"/>
              <a:t> de </a:t>
            </a:r>
            <a:r>
              <a:rPr dirty="0" err="1"/>
              <a:t>rentrer</a:t>
            </a:r>
            <a:r>
              <a:rPr dirty="0"/>
              <a:t> des </a:t>
            </a:r>
            <a:r>
              <a:rPr dirty="0" err="1"/>
              <a:t>valeurs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mémoire</a:t>
            </a:r>
            <a:r>
              <a:rPr dirty="0"/>
              <a:t> </a:t>
            </a:r>
            <a:r>
              <a:rPr dirty="0" err="1"/>
              <a:t>afin</a:t>
            </a:r>
            <a:r>
              <a:rPr dirty="0"/>
              <a:t> de </a:t>
            </a:r>
            <a:r>
              <a:rPr dirty="0" err="1"/>
              <a:t>pouvoir</a:t>
            </a:r>
            <a:r>
              <a:rPr dirty="0"/>
              <a:t> les </a:t>
            </a:r>
            <a:r>
              <a:rPr dirty="0" err="1"/>
              <a:t>utiliser</a:t>
            </a:r>
            <a:r>
              <a:rPr dirty="0"/>
              <a:t> plus tard (pour faire des </a:t>
            </a:r>
            <a:r>
              <a:rPr dirty="0" err="1"/>
              <a:t>opérations</a:t>
            </a:r>
            <a:r>
              <a:rPr dirty="0"/>
              <a:t> dessus)</a:t>
            </a:r>
          </a:p>
        </p:txBody>
      </p:sp>
      <p:pic>
        <p:nvPicPr>
          <p:cNvPr id="169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73" y="268865"/>
            <a:ext cx="4627419" cy="279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 13" descr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53" y="3815939"/>
            <a:ext cx="4783047" cy="269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 14"/>
          <p:cNvSpPr/>
          <p:nvPr/>
        </p:nvSpPr>
        <p:spPr>
          <a:xfrm>
            <a:off x="628072" y="3409446"/>
            <a:ext cx="11563929" cy="219819"/>
          </a:xfrm>
          <a:prstGeom prst="rect">
            <a:avLst/>
          </a:prstGeom>
          <a:solidFill>
            <a:srgbClr val="000000"/>
          </a:solidFill>
          <a:ln w="3492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Titre 1"/>
          <p:cNvSpPr txBox="1"/>
          <p:nvPr/>
        </p:nvSpPr>
        <p:spPr>
          <a:xfrm>
            <a:off x="6968374" y="3732862"/>
            <a:ext cx="4535979" cy="121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lvl1pPr>
          </a:lstStyle>
          <a:p>
            <a:r>
              <a:t>Bloc Flags_APSR</a:t>
            </a:r>
          </a:p>
        </p:txBody>
      </p:sp>
      <p:sp>
        <p:nvSpPr>
          <p:cNvPr id="173" name="ZoneTexte 16"/>
          <p:cNvSpPr txBox="1"/>
          <p:nvPr/>
        </p:nvSpPr>
        <p:spPr>
          <a:xfrm>
            <a:off x="7102301" y="4628083"/>
            <a:ext cx="4268125" cy="9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Ce bloc permet d’enregistrer les derniers drapeaux générés afin qu’ils soient disponible à la prochaine exécution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adrage">
  <a:themeElements>
    <a:clrScheme name="Cadrage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adrage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adrage">
  <a:themeElements>
    <a:clrScheme name="Cadrag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adrage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707</Words>
  <Application>Microsoft Macintosh PowerPoint</Application>
  <PresentationFormat>Grand écran</PresentationFormat>
  <Paragraphs>73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Franklin Gothic Book</vt:lpstr>
      <vt:lpstr>Helvetica Neue</vt:lpstr>
      <vt:lpstr>Symbol</vt:lpstr>
      <vt:lpstr>Cadrage</vt:lpstr>
      <vt:lpstr>Projet p-arm</vt:lpstr>
      <vt:lpstr>Objectif du projet</vt:lpstr>
      <vt:lpstr>ALU</vt:lpstr>
      <vt:lpstr>Banc de registre</vt:lpstr>
      <vt:lpstr>Contrôleur</vt:lpstr>
      <vt:lpstr>Bloc Data_Processing</vt:lpstr>
      <vt:lpstr>Bloc Shift_Add_Sub_Mov</vt:lpstr>
      <vt:lpstr>Bloc conditional</vt:lpstr>
      <vt:lpstr>Bloc Load_Store</vt:lpstr>
      <vt:lpstr>CPU</vt:lpstr>
      <vt:lpstr>Assembleur</vt:lpstr>
      <vt:lpstr>DÉMONSTRATION</vt:lpstr>
      <vt:lpstr>Répartition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p-arm</dc:title>
  <cp:lastModifiedBy>William D'Andrea</cp:lastModifiedBy>
  <cp:revision>2</cp:revision>
  <dcterms:modified xsi:type="dcterms:W3CDTF">2021-01-11T17:40:55Z</dcterms:modified>
</cp:coreProperties>
</file>